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4" d="100"/>
          <a:sy n="74" d="100"/>
        </p:scale>
        <p:origin x="-21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8AB6201-F4CA-49B5-BE89-918DAAFF120A}" type="datetimeFigureOut">
              <a:rPr lang="en-AU" smtClean="0"/>
              <a:t>24/11/2017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5EE138-4453-4618-8CEE-0D15F8ECA50E}" type="slidenum">
              <a:rPr lang="en-AU" smtClean="0"/>
              <a:t>‹#›</a:t>
            </a:fld>
            <a:endParaRPr lang="en-AU"/>
          </a:p>
        </p:txBody>
      </p:sp>
    </p:spTree>
    <p:extLst>
      <p:ext uri="{BB962C8B-B14F-4D97-AF65-F5344CB8AC3E}">
        <p14:creationId xmlns:p14="http://schemas.microsoft.com/office/powerpoint/2010/main" val="2345285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AB6201-F4CA-49B5-BE89-918DAAFF120A}" type="datetimeFigureOut">
              <a:rPr lang="en-AU" smtClean="0"/>
              <a:t>24/11/2017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5EE138-4453-4618-8CEE-0D15F8ECA50E}" type="slidenum">
              <a:rPr lang="en-AU" smtClean="0"/>
              <a:t>‹#›</a:t>
            </a:fld>
            <a:endParaRPr lang="en-AU"/>
          </a:p>
        </p:txBody>
      </p:sp>
    </p:spTree>
    <p:extLst>
      <p:ext uri="{BB962C8B-B14F-4D97-AF65-F5344CB8AC3E}">
        <p14:creationId xmlns:p14="http://schemas.microsoft.com/office/powerpoint/2010/main" val="3702507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AB6201-F4CA-49B5-BE89-918DAAFF120A}" type="datetimeFigureOut">
              <a:rPr lang="en-AU" smtClean="0"/>
              <a:t>24/11/2017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5EE138-4453-4618-8CEE-0D15F8ECA50E}" type="slidenum">
              <a:rPr lang="en-AU" smtClean="0"/>
              <a:t>‹#›</a:t>
            </a:fld>
            <a:endParaRPr lang="en-A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5215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AB6201-F4CA-49B5-BE89-918DAAFF120A}" type="datetimeFigureOut">
              <a:rPr lang="en-AU" smtClean="0"/>
              <a:t>24/11/2017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5EE138-4453-4618-8CEE-0D15F8ECA50E}" type="slidenum">
              <a:rPr lang="en-AU" smtClean="0"/>
              <a:t>‹#›</a:t>
            </a:fld>
            <a:endParaRPr lang="en-AU"/>
          </a:p>
        </p:txBody>
      </p:sp>
    </p:spTree>
    <p:extLst>
      <p:ext uri="{BB962C8B-B14F-4D97-AF65-F5344CB8AC3E}">
        <p14:creationId xmlns:p14="http://schemas.microsoft.com/office/powerpoint/2010/main" val="22727832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AB6201-F4CA-49B5-BE89-918DAAFF120A}" type="datetimeFigureOut">
              <a:rPr lang="en-AU" smtClean="0"/>
              <a:t>24/11/2017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5EE138-4453-4618-8CEE-0D15F8ECA50E}"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49518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AB6201-F4CA-49B5-BE89-918DAAFF120A}" type="datetimeFigureOut">
              <a:rPr lang="en-AU" smtClean="0"/>
              <a:t>24/11/2017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5EE138-4453-4618-8CEE-0D15F8ECA50E}" type="slidenum">
              <a:rPr lang="en-AU" smtClean="0"/>
              <a:t>‹#›</a:t>
            </a:fld>
            <a:endParaRPr lang="en-AU"/>
          </a:p>
        </p:txBody>
      </p:sp>
    </p:spTree>
    <p:extLst>
      <p:ext uri="{BB962C8B-B14F-4D97-AF65-F5344CB8AC3E}">
        <p14:creationId xmlns:p14="http://schemas.microsoft.com/office/powerpoint/2010/main" val="15272211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AB6201-F4CA-49B5-BE89-918DAAFF120A}" type="datetimeFigureOut">
              <a:rPr lang="en-AU" smtClean="0"/>
              <a:t>24/11/2017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5EE138-4453-4618-8CEE-0D15F8ECA50E}" type="slidenum">
              <a:rPr lang="en-AU" smtClean="0"/>
              <a:t>‹#›</a:t>
            </a:fld>
            <a:endParaRPr lang="en-AU"/>
          </a:p>
        </p:txBody>
      </p:sp>
    </p:spTree>
    <p:extLst>
      <p:ext uri="{BB962C8B-B14F-4D97-AF65-F5344CB8AC3E}">
        <p14:creationId xmlns:p14="http://schemas.microsoft.com/office/powerpoint/2010/main" val="2752275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AB6201-F4CA-49B5-BE89-918DAAFF120A}" type="datetimeFigureOut">
              <a:rPr lang="en-AU" smtClean="0"/>
              <a:t>24/11/2017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5EE138-4453-4618-8CEE-0D15F8ECA50E}" type="slidenum">
              <a:rPr lang="en-AU" smtClean="0"/>
              <a:t>‹#›</a:t>
            </a:fld>
            <a:endParaRPr lang="en-AU"/>
          </a:p>
        </p:txBody>
      </p:sp>
    </p:spTree>
    <p:extLst>
      <p:ext uri="{BB962C8B-B14F-4D97-AF65-F5344CB8AC3E}">
        <p14:creationId xmlns:p14="http://schemas.microsoft.com/office/powerpoint/2010/main" val="3035251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8AB6201-F4CA-49B5-BE89-918DAAFF120A}" type="datetimeFigureOut">
              <a:rPr lang="en-AU" smtClean="0"/>
              <a:t>24/11/2017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5EE138-4453-4618-8CEE-0D15F8ECA50E}" type="slidenum">
              <a:rPr lang="en-AU" smtClean="0"/>
              <a:t>‹#›</a:t>
            </a:fld>
            <a:endParaRPr lang="en-AU"/>
          </a:p>
        </p:txBody>
      </p:sp>
    </p:spTree>
    <p:extLst>
      <p:ext uri="{BB962C8B-B14F-4D97-AF65-F5344CB8AC3E}">
        <p14:creationId xmlns:p14="http://schemas.microsoft.com/office/powerpoint/2010/main" val="2540668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AB6201-F4CA-49B5-BE89-918DAAFF120A}" type="datetimeFigureOut">
              <a:rPr lang="en-AU" smtClean="0"/>
              <a:t>24/11/2017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05EE138-4453-4618-8CEE-0D15F8ECA50E}" type="slidenum">
              <a:rPr lang="en-AU" smtClean="0"/>
              <a:t>‹#›</a:t>
            </a:fld>
            <a:endParaRPr lang="en-AU"/>
          </a:p>
        </p:txBody>
      </p:sp>
    </p:spTree>
    <p:extLst>
      <p:ext uri="{BB962C8B-B14F-4D97-AF65-F5344CB8AC3E}">
        <p14:creationId xmlns:p14="http://schemas.microsoft.com/office/powerpoint/2010/main" val="2649792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8AB6201-F4CA-49B5-BE89-918DAAFF120A}" type="datetimeFigureOut">
              <a:rPr lang="en-AU" smtClean="0"/>
              <a:t>24/11/2017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5EE138-4453-4618-8CEE-0D15F8ECA50E}" type="slidenum">
              <a:rPr lang="en-AU" smtClean="0"/>
              <a:t>‹#›</a:t>
            </a:fld>
            <a:endParaRPr lang="en-AU"/>
          </a:p>
        </p:txBody>
      </p:sp>
    </p:spTree>
    <p:extLst>
      <p:ext uri="{BB962C8B-B14F-4D97-AF65-F5344CB8AC3E}">
        <p14:creationId xmlns:p14="http://schemas.microsoft.com/office/powerpoint/2010/main" val="2611706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8AB6201-F4CA-49B5-BE89-918DAAFF120A}" type="datetimeFigureOut">
              <a:rPr lang="en-AU" smtClean="0"/>
              <a:t>24/11/2017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405EE138-4453-4618-8CEE-0D15F8ECA50E}" type="slidenum">
              <a:rPr lang="en-AU" smtClean="0"/>
              <a:t>‹#›</a:t>
            </a:fld>
            <a:endParaRPr lang="en-AU"/>
          </a:p>
        </p:txBody>
      </p:sp>
    </p:spTree>
    <p:extLst>
      <p:ext uri="{BB962C8B-B14F-4D97-AF65-F5344CB8AC3E}">
        <p14:creationId xmlns:p14="http://schemas.microsoft.com/office/powerpoint/2010/main" val="4042732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AB6201-F4CA-49B5-BE89-918DAAFF120A}" type="datetimeFigureOut">
              <a:rPr lang="en-AU" smtClean="0"/>
              <a:t>24/11/2017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405EE138-4453-4618-8CEE-0D15F8ECA50E}" type="slidenum">
              <a:rPr lang="en-AU" smtClean="0"/>
              <a:t>‹#›</a:t>
            </a:fld>
            <a:endParaRPr lang="en-AU"/>
          </a:p>
        </p:txBody>
      </p:sp>
    </p:spTree>
    <p:extLst>
      <p:ext uri="{BB962C8B-B14F-4D97-AF65-F5344CB8AC3E}">
        <p14:creationId xmlns:p14="http://schemas.microsoft.com/office/powerpoint/2010/main" val="651362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AB6201-F4CA-49B5-BE89-918DAAFF120A}" type="datetimeFigureOut">
              <a:rPr lang="en-AU" smtClean="0"/>
              <a:t>24/11/2017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405EE138-4453-4618-8CEE-0D15F8ECA50E}" type="slidenum">
              <a:rPr lang="en-AU" smtClean="0"/>
              <a:t>‹#›</a:t>
            </a:fld>
            <a:endParaRPr lang="en-AU"/>
          </a:p>
        </p:txBody>
      </p:sp>
    </p:spTree>
    <p:extLst>
      <p:ext uri="{BB962C8B-B14F-4D97-AF65-F5344CB8AC3E}">
        <p14:creationId xmlns:p14="http://schemas.microsoft.com/office/powerpoint/2010/main" val="444992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AB6201-F4CA-49B5-BE89-918DAAFF120A}" type="datetimeFigureOut">
              <a:rPr lang="en-AU" smtClean="0"/>
              <a:t>24/11/2017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5EE138-4453-4618-8CEE-0D15F8ECA50E}" type="slidenum">
              <a:rPr lang="en-AU" smtClean="0"/>
              <a:t>‹#›</a:t>
            </a:fld>
            <a:endParaRPr lang="en-AU"/>
          </a:p>
        </p:txBody>
      </p:sp>
    </p:spTree>
    <p:extLst>
      <p:ext uri="{BB962C8B-B14F-4D97-AF65-F5344CB8AC3E}">
        <p14:creationId xmlns:p14="http://schemas.microsoft.com/office/powerpoint/2010/main" val="447576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AB6201-F4CA-49B5-BE89-918DAAFF120A}" type="datetimeFigureOut">
              <a:rPr lang="en-AU" smtClean="0"/>
              <a:t>24/11/2017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05EE138-4453-4618-8CEE-0D15F8ECA50E}" type="slidenum">
              <a:rPr lang="en-AU" smtClean="0"/>
              <a:t>‹#›</a:t>
            </a:fld>
            <a:endParaRPr lang="en-AU"/>
          </a:p>
        </p:txBody>
      </p:sp>
    </p:spTree>
    <p:extLst>
      <p:ext uri="{BB962C8B-B14F-4D97-AF65-F5344CB8AC3E}">
        <p14:creationId xmlns:p14="http://schemas.microsoft.com/office/powerpoint/2010/main" val="3226044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AB6201-F4CA-49B5-BE89-918DAAFF120A}" type="datetimeFigureOut">
              <a:rPr lang="en-AU" smtClean="0"/>
              <a:t>24/11/2017</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05EE138-4453-4618-8CEE-0D15F8ECA50E}" type="slidenum">
              <a:rPr lang="en-AU" smtClean="0"/>
              <a:t>‹#›</a:t>
            </a:fld>
            <a:endParaRPr lang="en-AU"/>
          </a:p>
        </p:txBody>
      </p:sp>
    </p:spTree>
    <p:extLst>
      <p:ext uri="{BB962C8B-B14F-4D97-AF65-F5344CB8AC3E}">
        <p14:creationId xmlns:p14="http://schemas.microsoft.com/office/powerpoint/2010/main" val="210498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 NDIS Q&amp;A….</a:t>
            </a:r>
            <a:endParaRPr lang="en-AU" dirty="0"/>
          </a:p>
        </p:txBody>
      </p:sp>
      <p:sp>
        <p:nvSpPr>
          <p:cNvPr id="3" name="Subtitle 2"/>
          <p:cNvSpPr>
            <a:spLocks noGrp="1"/>
          </p:cNvSpPr>
          <p:nvPr>
            <p:ph type="subTitle" idx="1"/>
          </p:nvPr>
        </p:nvSpPr>
        <p:spPr/>
        <p:txBody>
          <a:bodyPr/>
          <a:lstStyle/>
          <a:p>
            <a:r>
              <a:rPr lang="en-AU" dirty="0" smtClean="0"/>
              <a:t>Nov 2017</a:t>
            </a:r>
            <a:endParaRPr lang="en-AU" dirty="0"/>
          </a:p>
        </p:txBody>
      </p:sp>
    </p:spTree>
    <p:extLst>
      <p:ext uri="{BB962C8B-B14F-4D97-AF65-F5344CB8AC3E}">
        <p14:creationId xmlns:p14="http://schemas.microsoft.com/office/powerpoint/2010/main" val="19536211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1830"/>
          </a:xfrm>
        </p:spPr>
        <p:txBody>
          <a:bodyPr>
            <a:normAutofit/>
          </a:bodyPr>
          <a:lstStyle/>
          <a:p>
            <a:r>
              <a:rPr lang="en-AU" sz="3600" dirty="0" smtClean="0"/>
              <a:t>General Information/ Lessons Learnt:-</a:t>
            </a:r>
            <a:endParaRPr lang="en-AU" sz="3600" dirty="0"/>
          </a:p>
        </p:txBody>
      </p:sp>
      <p:sp>
        <p:nvSpPr>
          <p:cNvPr id="3" name="Content Placeholder 2"/>
          <p:cNvSpPr>
            <a:spLocks noGrp="1"/>
          </p:cNvSpPr>
          <p:nvPr>
            <p:ph idx="1"/>
          </p:nvPr>
        </p:nvSpPr>
        <p:spPr>
          <a:xfrm>
            <a:off x="541176" y="979714"/>
            <a:ext cx="10982130" cy="5514491"/>
          </a:xfrm>
        </p:spPr>
        <p:txBody>
          <a:bodyPr>
            <a:normAutofit fontScale="92500" lnSpcReduction="10000"/>
          </a:bodyPr>
          <a:lstStyle/>
          <a:p>
            <a:r>
              <a:rPr lang="en-AU" sz="1800" dirty="0" smtClean="0"/>
              <a:t>NDIS is Participant centred to bring Choice and Control to their life.</a:t>
            </a:r>
          </a:p>
          <a:p>
            <a:pPr marL="457200" lvl="1" indent="0">
              <a:buNone/>
            </a:pPr>
            <a:r>
              <a:rPr lang="en-AU" sz="1800" dirty="0" smtClean="0"/>
              <a:t>       * Goals generated by the Participant are incorporated into their Plan </a:t>
            </a:r>
          </a:p>
          <a:p>
            <a:pPr marL="457200" lvl="1" indent="0">
              <a:buNone/>
            </a:pPr>
            <a:r>
              <a:rPr lang="en-AU" sz="1800" dirty="0" smtClean="0"/>
              <a:t>       * NDIS communicate with the Participant only(unless formal consent on their file for you to link with case)</a:t>
            </a:r>
          </a:p>
          <a:p>
            <a:pPr marL="457200" lvl="1" indent="0">
              <a:buNone/>
            </a:pPr>
            <a:endParaRPr lang="en-AU" sz="1800" dirty="0" smtClean="0"/>
          </a:p>
          <a:p>
            <a:r>
              <a:rPr lang="en-AU" sz="1800" dirty="0" smtClean="0"/>
              <a:t>Health goals are not visible to the LAC or Planner if not raised by the Participant.</a:t>
            </a:r>
          </a:p>
          <a:p>
            <a:r>
              <a:rPr lang="en-AU" dirty="0" smtClean="0"/>
              <a:t>NDIS like to build capacity in people so less dependent on the Scheme in future.</a:t>
            </a:r>
            <a:endParaRPr lang="en-AU" sz="1800" dirty="0" smtClean="0"/>
          </a:p>
          <a:p>
            <a:endParaRPr lang="en-AU" sz="1800" dirty="0" smtClean="0"/>
          </a:p>
          <a:p>
            <a:r>
              <a:rPr lang="en-AU" sz="1800" dirty="0" smtClean="0"/>
              <a:t>LACs and Planners in many cases do not have Health/Disability backgrounds.</a:t>
            </a:r>
          </a:p>
          <a:p>
            <a:pPr marL="0" indent="0">
              <a:buNone/>
            </a:pPr>
            <a:r>
              <a:rPr lang="en-AU" dirty="0"/>
              <a:t>	</a:t>
            </a:r>
            <a:r>
              <a:rPr lang="en-AU" dirty="0" smtClean="0"/>
              <a:t>-</a:t>
            </a:r>
            <a:r>
              <a:rPr lang="en-AU" sz="1800" dirty="0" smtClean="0"/>
              <a:t> our report language and expectations of their insight into anticipated patient needs has to be realistic.</a:t>
            </a:r>
          </a:p>
          <a:p>
            <a:endParaRPr lang="en-AU" sz="1800" dirty="0" smtClean="0"/>
          </a:p>
          <a:p>
            <a:r>
              <a:rPr lang="en-AU" sz="1800" dirty="0" smtClean="0"/>
              <a:t>Unscheduled reviews can be requested of NDIS by Participant</a:t>
            </a:r>
          </a:p>
          <a:p>
            <a:pPr marL="0" indent="0">
              <a:buNone/>
            </a:pPr>
            <a:r>
              <a:rPr lang="en-AU" sz="1800" dirty="0"/>
              <a:t>	</a:t>
            </a:r>
            <a:r>
              <a:rPr lang="en-AU" sz="1800" dirty="0" smtClean="0"/>
              <a:t>* For omitted items in Plan; underfunded items.</a:t>
            </a:r>
          </a:p>
          <a:p>
            <a:pPr marL="0" indent="0">
              <a:buNone/>
            </a:pPr>
            <a:r>
              <a:rPr lang="en-AU" sz="1800" dirty="0"/>
              <a:t>	</a:t>
            </a:r>
            <a:r>
              <a:rPr lang="en-AU" sz="1800" dirty="0" smtClean="0"/>
              <a:t>* New, separate team established last month in NDIS. </a:t>
            </a:r>
          </a:p>
          <a:p>
            <a:pPr marL="0" indent="0">
              <a:buNone/>
            </a:pPr>
            <a:r>
              <a:rPr lang="en-AU" sz="1800" dirty="0"/>
              <a:t>	</a:t>
            </a:r>
            <a:r>
              <a:rPr lang="en-AU" sz="1800" dirty="0" smtClean="0"/>
              <a:t>* Find out your LHD escalation processes for high priority unmet patient needs.</a:t>
            </a:r>
          </a:p>
          <a:p>
            <a:endParaRPr lang="en-AU" sz="1400" dirty="0"/>
          </a:p>
        </p:txBody>
      </p:sp>
    </p:spTree>
    <p:extLst>
      <p:ext uri="{BB962C8B-B14F-4D97-AF65-F5344CB8AC3E}">
        <p14:creationId xmlns:p14="http://schemas.microsoft.com/office/powerpoint/2010/main" val="3929452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46449"/>
            <a:ext cx="10515600" cy="811762"/>
          </a:xfrm>
        </p:spPr>
        <p:txBody>
          <a:bodyPr>
            <a:normAutofit/>
          </a:bodyPr>
          <a:lstStyle/>
          <a:p>
            <a:r>
              <a:rPr lang="en-AU" sz="3600" dirty="0" smtClean="0"/>
              <a:t>Some of </a:t>
            </a:r>
            <a:r>
              <a:rPr lang="en-AU" dirty="0"/>
              <a:t>y</a:t>
            </a:r>
            <a:r>
              <a:rPr lang="en-AU" sz="3600" dirty="0" smtClean="0"/>
              <a:t>our Questions</a:t>
            </a:r>
            <a:endParaRPr lang="en-AU" sz="3600" dirty="0"/>
          </a:p>
        </p:txBody>
      </p:sp>
      <p:sp>
        <p:nvSpPr>
          <p:cNvPr id="3" name="Content Placeholder 2"/>
          <p:cNvSpPr>
            <a:spLocks noGrp="1"/>
          </p:cNvSpPr>
          <p:nvPr>
            <p:ph idx="1"/>
          </p:nvPr>
        </p:nvSpPr>
        <p:spPr>
          <a:xfrm>
            <a:off x="922176" y="1698171"/>
            <a:ext cx="10515600" cy="4534677"/>
          </a:xfrm>
        </p:spPr>
        <p:txBody>
          <a:bodyPr>
            <a:noAutofit/>
          </a:bodyPr>
          <a:lstStyle/>
          <a:p>
            <a:pPr lvl="0"/>
            <a:r>
              <a:rPr lang="en-AU" sz="2400" dirty="0"/>
              <a:t>If there are insufficient funds allocated to prosthetics, can </a:t>
            </a:r>
            <a:r>
              <a:rPr lang="en-AU" sz="2400" dirty="0" smtClean="0"/>
              <a:t>funds </a:t>
            </a:r>
            <a:r>
              <a:rPr lang="en-AU" sz="2400" dirty="0"/>
              <a:t>from another category be utilised</a:t>
            </a:r>
            <a:r>
              <a:rPr lang="en-AU" sz="2400" dirty="0" smtClean="0"/>
              <a:t>? </a:t>
            </a:r>
          </a:p>
          <a:p>
            <a:pPr marL="0" lvl="0" indent="0">
              <a:buNone/>
            </a:pPr>
            <a:r>
              <a:rPr lang="en-AU" sz="2400" dirty="0">
                <a:solidFill>
                  <a:schemeClr val="accent1">
                    <a:lumMod val="75000"/>
                  </a:schemeClr>
                </a:solidFill>
              </a:rPr>
              <a:t>	</a:t>
            </a:r>
            <a:r>
              <a:rPr lang="en-AU" sz="2400" dirty="0" smtClean="0">
                <a:solidFill>
                  <a:schemeClr val="accent1">
                    <a:lumMod val="75000"/>
                  </a:schemeClr>
                </a:solidFill>
              </a:rPr>
              <a:t>Agency vs self managed</a:t>
            </a:r>
          </a:p>
          <a:p>
            <a:pPr lvl="0"/>
            <a:endParaRPr lang="en-AU" sz="2400" dirty="0">
              <a:solidFill>
                <a:schemeClr val="accent1">
                  <a:lumMod val="75000"/>
                </a:schemeClr>
              </a:solidFill>
            </a:endParaRPr>
          </a:p>
          <a:p>
            <a:r>
              <a:rPr lang="en-AU" sz="2400" dirty="0" smtClean="0"/>
              <a:t>Reasonable and Necessary: </a:t>
            </a:r>
          </a:p>
          <a:p>
            <a:pPr marL="0" indent="0">
              <a:buNone/>
            </a:pPr>
            <a:r>
              <a:rPr lang="en-AU" sz="2400" dirty="0">
                <a:solidFill>
                  <a:schemeClr val="accent1">
                    <a:lumMod val="75000"/>
                  </a:schemeClr>
                </a:solidFill>
              </a:rPr>
              <a:t>	</a:t>
            </a:r>
            <a:r>
              <a:rPr lang="en-AU" sz="2400" dirty="0" smtClean="0">
                <a:solidFill>
                  <a:schemeClr val="accent1">
                    <a:lumMod val="75000"/>
                  </a:schemeClr>
                </a:solidFill>
              </a:rPr>
              <a:t>The Act</a:t>
            </a:r>
          </a:p>
          <a:p>
            <a:pPr marL="0" indent="0">
              <a:buNone/>
            </a:pPr>
            <a:r>
              <a:rPr lang="en-AU" sz="2400" dirty="0">
                <a:solidFill>
                  <a:schemeClr val="accent1">
                    <a:lumMod val="75000"/>
                  </a:schemeClr>
                </a:solidFill>
              </a:rPr>
              <a:t>	</a:t>
            </a:r>
            <a:r>
              <a:rPr lang="en-AU" sz="2400" dirty="0" smtClean="0">
                <a:solidFill>
                  <a:schemeClr val="accent1">
                    <a:lumMod val="75000"/>
                  </a:schemeClr>
                </a:solidFill>
              </a:rPr>
              <a:t>‘Reasonable’= Fair. Also re: sustainability of the Scheme as it is an Insurance Scheme</a:t>
            </a:r>
          </a:p>
          <a:p>
            <a:pPr marL="0" indent="0">
              <a:buNone/>
            </a:pPr>
            <a:r>
              <a:rPr lang="en-AU" sz="2400" dirty="0">
                <a:solidFill>
                  <a:schemeClr val="accent1">
                    <a:lumMod val="75000"/>
                  </a:schemeClr>
                </a:solidFill>
              </a:rPr>
              <a:t>	</a:t>
            </a:r>
            <a:r>
              <a:rPr lang="en-AU" sz="2400" dirty="0" smtClean="0">
                <a:solidFill>
                  <a:schemeClr val="accent1">
                    <a:lumMod val="75000"/>
                  </a:schemeClr>
                </a:solidFill>
              </a:rPr>
              <a:t>‘Necessary’= must have</a:t>
            </a:r>
          </a:p>
          <a:p>
            <a:pPr marL="0" indent="0">
              <a:buNone/>
            </a:pPr>
            <a:r>
              <a:rPr lang="en-AU" sz="2400" dirty="0">
                <a:solidFill>
                  <a:schemeClr val="accent1">
                    <a:lumMod val="75000"/>
                  </a:schemeClr>
                </a:solidFill>
              </a:rPr>
              <a:t>	</a:t>
            </a:r>
            <a:r>
              <a:rPr lang="en-AU" sz="2400" dirty="0" smtClean="0">
                <a:solidFill>
                  <a:schemeClr val="accent1">
                    <a:lumMod val="75000"/>
                  </a:schemeClr>
                </a:solidFill>
              </a:rPr>
              <a:t>R&amp;N: help to live an ordinary life to achieve their goals.</a:t>
            </a:r>
            <a:endParaRPr lang="en-AU" sz="2400" dirty="0">
              <a:solidFill>
                <a:schemeClr val="accent1">
                  <a:lumMod val="75000"/>
                </a:schemeClr>
              </a:solidFill>
            </a:endParaRPr>
          </a:p>
          <a:p>
            <a:pPr marL="0" indent="0">
              <a:buNone/>
            </a:pPr>
            <a:r>
              <a:rPr lang="en-AU" sz="2400" dirty="0" smtClean="0">
                <a:solidFill>
                  <a:schemeClr val="accent1">
                    <a:lumMod val="75000"/>
                  </a:schemeClr>
                </a:solidFill>
              </a:rPr>
              <a:t> </a:t>
            </a:r>
          </a:p>
        </p:txBody>
      </p:sp>
    </p:spTree>
    <p:extLst>
      <p:ext uri="{BB962C8B-B14F-4D97-AF65-F5344CB8AC3E}">
        <p14:creationId xmlns:p14="http://schemas.microsoft.com/office/powerpoint/2010/main" val="1282024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6285" y="1427584"/>
            <a:ext cx="8192277" cy="3108543"/>
          </a:xfrm>
          <a:prstGeom prst="rect">
            <a:avLst/>
          </a:prstGeom>
        </p:spPr>
        <p:txBody>
          <a:bodyPr wrap="square">
            <a:spAutoFit/>
          </a:bodyPr>
          <a:lstStyle/>
          <a:p>
            <a:pPr>
              <a:spcAft>
                <a:spcPts val="1200"/>
              </a:spcAft>
            </a:pPr>
            <a:r>
              <a:rPr lang="en-AU" sz="2800" dirty="0" smtClean="0">
                <a:effectLst/>
                <a:ea typeface="Times New Roman" panose="02020603050405020304" pitchFamily="18" charset="0"/>
              </a:rPr>
              <a:t>Overall the </a:t>
            </a:r>
            <a:r>
              <a:rPr lang="en-AU" sz="2800" dirty="0" smtClean="0">
                <a:solidFill>
                  <a:srgbClr val="00B050"/>
                </a:solidFill>
                <a:effectLst/>
                <a:ea typeface="Times New Roman" panose="02020603050405020304" pitchFamily="18" charset="0"/>
              </a:rPr>
              <a:t>information NDIS </a:t>
            </a:r>
            <a:r>
              <a:rPr lang="en-AU" sz="2800" dirty="0" smtClean="0">
                <a:effectLst/>
                <a:ea typeface="Times New Roman" panose="02020603050405020304" pitchFamily="18" charset="0"/>
              </a:rPr>
              <a:t>requires is similar to what Enable has always required to provide funding for prosthetics. We require the specific evidence to be able to determine that a support is reasonable and necessary for improving a person’s social and economic participation against the NDIS Act. </a:t>
            </a:r>
            <a:endParaRPr lang="en-AU" sz="2800" dirty="0">
              <a:effectLst/>
              <a:ea typeface="Calibri" panose="020F0502020204030204" pitchFamily="34" charset="0"/>
            </a:endParaRPr>
          </a:p>
        </p:txBody>
      </p:sp>
    </p:spTree>
    <p:extLst>
      <p:ext uri="{BB962C8B-B14F-4D97-AF65-F5344CB8AC3E}">
        <p14:creationId xmlns:p14="http://schemas.microsoft.com/office/powerpoint/2010/main" val="2329252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8335" y="1184988"/>
            <a:ext cx="8742783" cy="3108543"/>
          </a:xfrm>
          <a:prstGeom prst="rect">
            <a:avLst/>
          </a:prstGeom>
        </p:spPr>
        <p:txBody>
          <a:bodyPr wrap="square">
            <a:spAutoFit/>
          </a:bodyPr>
          <a:lstStyle/>
          <a:p>
            <a:r>
              <a:rPr lang="en-AU" sz="2800" dirty="0" smtClean="0">
                <a:effectLst/>
                <a:ea typeface="Times New Roman" panose="02020603050405020304" pitchFamily="18" charset="0"/>
              </a:rPr>
              <a:t>NDIA can at times consider </a:t>
            </a:r>
            <a:r>
              <a:rPr lang="en-AU" sz="2800" dirty="0" smtClean="0">
                <a:solidFill>
                  <a:srgbClr val="00B050"/>
                </a:solidFill>
                <a:effectLst/>
                <a:ea typeface="Times New Roman" panose="02020603050405020304" pitchFamily="18" charset="0"/>
              </a:rPr>
              <a:t>rental of assistive technology </a:t>
            </a:r>
            <a:r>
              <a:rPr lang="en-AU" sz="2800" dirty="0" smtClean="0">
                <a:effectLst/>
                <a:ea typeface="Times New Roman" panose="02020603050405020304" pitchFamily="18" charset="0"/>
              </a:rPr>
              <a:t>but this support would need also need to meet the reasonable and necessary criteria. The general focus is for the person to have access to the right support they require to meet their goals. We would need to discuss the situations that you expect would require hiring</a:t>
            </a:r>
            <a:endParaRPr lang="en-AU" sz="2800" dirty="0"/>
          </a:p>
        </p:txBody>
      </p:sp>
    </p:spTree>
    <p:extLst>
      <p:ext uri="{BB962C8B-B14F-4D97-AF65-F5344CB8AC3E}">
        <p14:creationId xmlns:p14="http://schemas.microsoft.com/office/powerpoint/2010/main" val="20774571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6449" y="1129003"/>
            <a:ext cx="8416212" cy="3416320"/>
          </a:xfrm>
          <a:prstGeom prst="rect">
            <a:avLst/>
          </a:prstGeom>
        </p:spPr>
        <p:txBody>
          <a:bodyPr wrap="square">
            <a:spAutoFit/>
          </a:bodyPr>
          <a:lstStyle/>
          <a:p>
            <a:pPr>
              <a:spcBef>
                <a:spcPts val="1200"/>
              </a:spcBef>
              <a:spcAft>
                <a:spcPts val="1200"/>
              </a:spcAft>
            </a:pPr>
            <a:r>
              <a:rPr lang="en-AU" sz="2400" dirty="0" smtClean="0">
                <a:effectLst/>
                <a:ea typeface="Times New Roman" panose="02020603050405020304" pitchFamily="18" charset="0"/>
              </a:rPr>
              <a:t>…..clear information that demonstrates the additional outcomes that will be provided by a </a:t>
            </a:r>
            <a:r>
              <a:rPr lang="en-AU" sz="2400" dirty="0" smtClean="0">
                <a:solidFill>
                  <a:srgbClr val="00B050"/>
                </a:solidFill>
                <a:effectLst/>
                <a:ea typeface="Times New Roman" panose="02020603050405020304" pitchFamily="18" charset="0"/>
              </a:rPr>
              <a:t>higher grade or more expensive technology</a:t>
            </a:r>
            <a:r>
              <a:rPr lang="en-AU" sz="2400" dirty="0" smtClean="0">
                <a:effectLst/>
                <a:ea typeface="Times New Roman" panose="02020603050405020304" pitchFamily="18" charset="0"/>
              </a:rPr>
              <a:t>. This can be in the form of research and personal evidence and will need to show the benefit to cost value, in terms of the functional outcomes for participants. Please keep in mind that you will need to demonstrate their ability to maintain and care for the equipment ensuring that an item really is the most suitable for them.</a:t>
            </a:r>
            <a:endParaRPr lang="en-AU" sz="2400" dirty="0">
              <a:effectLst/>
              <a:ea typeface="Calibri" panose="020F0502020204030204" pitchFamily="34" charset="0"/>
            </a:endParaRPr>
          </a:p>
        </p:txBody>
      </p:sp>
    </p:spTree>
    <p:extLst>
      <p:ext uri="{BB962C8B-B14F-4D97-AF65-F5344CB8AC3E}">
        <p14:creationId xmlns:p14="http://schemas.microsoft.com/office/powerpoint/2010/main" val="2863951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8922" y="1530220"/>
            <a:ext cx="7735078" cy="2308324"/>
          </a:xfrm>
          <a:prstGeom prst="rect">
            <a:avLst/>
          </a:prstGeom>
        </p:spPr>
        <p:txBody>
          <a:bodyPr wrap="square">
            <a:spAutoFit/>
          </a:bodyPr>
          <a:lstStyle/>
          <a:p>
            <a:pPr>
              <a:spcAft>
                <a:spcPts val="0"/>
              </a:spcAft>
            </a:pPr>
            <a:r>
              <a:rPr lang="en-AU" sz="2400" dirty="0" smtClean="0">
                <a:effectLst/>
                <a:ea typeface="Times New Roman" panose="02020603050405020304" pitchFamily="18" charset="0"/>
              </a:rPr>
              <a:t>How likely is it that there are no clues of a limb requiring replacement without any repair options? If this is not the likely occurrence then preparing the information on what is expected to be needed will assist. NDIS do have connection and input from Enable on prosthetic prescriptions.</a:t>
            </a:r>
            <a:endParaRPr lang="en-AU" sz="2400" dirty="0">
              <a:effectLst/>
              <a:ea typeface="Calibri" panose="020F0502020204030204" pitchFamily="34" charset="0"/>
            </a:endParaRPr>
          </a:p>
        </p:txBody>
      </p:sp>
    </p:spTree>
    <p:extLst>
      <p:ext uri="{BB962C8B-B14F-4D97-AF65-F5344CB8AC3E}">
        <p14:creationId xmlns:p14="http://schemas.microsoft.com/office/powerpoint/2010/main" val="3620712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143</TotalTime>
  <Words>365</Words>
  <Application>Microsoft Office PowerPoint</Application>
  <PresentationFormat>Custom</PresentationFormat>
  <Paragraphs>31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Facet</vt:lpstr>
      <vt:lpstr> NDIS Q&amp;A….</vt:lpstr>
      <vt:lpstr>General Information/ Lessons Learnt:-</vt:lpstr>
      <vt:lpstr>Some of your Questions</vt:lpstr>
      <vt:lpstr>PowerPoint Presentation</vt:lpstr>
      <vt:lpstr>PowerPoint Presentation</vt:lpstr>
      <vt:lpstr>PowerPoint Presentation</vt:lpstr>
      <vt:lpstr>PowerPoint Presentation</vt:lpstr>
    </vt:vector>
  </TitlesOfParts>
  <Company>NSW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NDIS Q….</dc:title>
  <dc:creator>Paola Lighezzolo</dc:creator>
  <cp:lastModifiedBy>Katrina Shatford</cp:lastModifiedBy>
  <cp:revision>11</cp:revision>
  <dcterms:created xsi:type="dcterms:W3CDTF">2017-11-23T21:48:36Z</dcterms:created>
  <dcterms:modified xsi:type="dcterms:W3CDTF">2017-11-24T01:50:05Z</dcterms:modified>
</cp:coreProperties>
</file>